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22" r:id="rId2"/>
    <p:sldId id="321" r:id="rId3"/>
    <p:sldId id="323" r:id="rId4"/>
    <p:sldId id="257" r:id="rId5"/>
    <p:sldId id="265" r:id="rId6"/>
    <p:sldId id="272" r:id="rId7"/>
    <p:sldId id="266" r:id="rId8"/>
    <p:sldId id="264" r:id="rId9"/>
    <p:sldId id="270" r:id="rId10"/>
    <p:sldId id="273" r:id="rId11"/>
    <p:sldId id="316" r:id="rId12"/>
    <p:sldId id="317" r:id="rId13"/>
    <p:sldId id="318" r:id="rId14"/>
    <p:sldId id="319" r:id="rId15"/>
    <p:sldId id="311" r:id="rId16"/>
    <p:sldId id="314" r:id="rId17"/>
    <p:sldId id="315" r:id="rId18"/>
    <p:sldId id="320" r:id="rId19"/>
    <p:sldId id="312" r:id="rId20"/>
    <p:sldId id="313" r:id="rId21"/>
    <p:sldId id="271" r:id="rId22"/>
    <p:sldId id="258" r:id="rId23"/>
    <p:sldId id="259" r:id="rId24"/>
    <p:sldId id="261" r:id="rId25"/>
    <p:sldId id="31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3170"/>
  </p:normalViewPr>
  <p:slideViewPr>
    <p:cSldViewPr snapToGrid="0">
      <p:cViewPr varScale="1">
        <p:scale>
          <a:sx n="81" d="100"/>
          <a:sy n="81" d="100"/>
        </p:scale>
        <p:origin x="13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88A9E-B3D6-5245-B46C-E9F884028B89}" type="datetimeFigureOut">
              <a:rPr lang="en-IE" smtClean="0"/>
              <a:t>25/10/2021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57F0B-F231-B144-A391-A9235DDFD7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5653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7F0B-F231-B144-A391-A9235DDFD7BB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766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7F0B-F231-B144-A391-A9235DDFD7BB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1409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57F0B-F231-B144-A391-A9235DDFD7BB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738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7F0B-F231-B144-A391-A9235DDFD7BB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25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57F0B-F231-B144-A391-A9235DDFD7BB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39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1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8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7814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73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3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6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4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5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6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9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1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3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34FA0-F8C0-4372-BAB8-8BB49415480B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B4762F-C028-4B39-9E9A-1696B92C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D5fJOFzw3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youtube.com/profile?user=nucleusanimation#play/uploads/1/HVGlfcP3AT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JblMzmAyLW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12745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>
          <a:xfrm>
            <a:off x="1310316" y="1355125"/>
            <a:ext cx="9880628" cy="50745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BAE7DFCB-1CA1-7F4A-98F2-AE9EC478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710721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BAE7DFCB-1CA1-7F4A-98F2-AE9EC478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GB" altLang="zh-CN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78F2600-9DDD-402D-AFEA-8561EA10FE1F}"/>
              </a:ext>
            </a:extLst>
          </p:cNvPr>
          <p:cNvSpPr txBox="1">
            <a:spLocks/>
          </p:cNvSpPr>
          <p:nvPr/>
        </p:nvSpPr>
        <p:spPr>
          <a:xfrm>
            <a:off x="1584961" y="624110"/>
            <a:ext cx="9919652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</a:t>
            </a:r>
            <a:r>
              <a:rPr lang="en-US" altLang="zh-CN" dirty="0"/>
              <a:t>rain Computer Interface(</a:t>
            </a:r>
            <a:r>
              <a:rPr lang="en-US" altLang="zh-CN" dirty="0" err="1"/>
              <a:t>BCI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			</a:t>
            </a:r>
            <a:r>
              <a:rPr lang="zh-CN" altLang="en-US" dirty="0"/>
              <a:t>‘意念控制’</a:t>
            </a:r>
            <a:endParaRPr lang="en-IE" dirty="0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xmlns="" id="{E2097391-96E8-4ADF-8140-8A65C7B84B9E}"/>
              </a:ext>
            </a:extLst>
          </p:cNvPr>
          <p:cNvSpPr/>
          <p:nvPr/>
        </p:nvSpPr>
        <p:spPr>
          <a:xfrm>
            <a:off x="1584961" y="12645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re EEG Signals Likely to Predict Autism? » Autism 360™">
            <a:extLst>
              <a:ext uri="{FF2B5EF4-FFF2-40B4-BE49-F238E27FC236}">
                <a16:creationId xmlns:a16="http://schemas.microsoft.com/office/drawing/2014/main" xmlns="" id="{6A0FFB0F-F420-4B13-8317-8FCAA66C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59" y="1434227"/>
            <a:ext cx="2792653" cy="18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75EE3ED-BB0C-4B2A-8F95-491E0A774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/>
        </p:blipFill>
        <p:spPr>
          <a:xfrm>
            <a:off x="9011918" y="3412193"/>
            <a:ext cx="1765933" cy="2821697"/>
          </a:xfrm>
          <a:prstGeom prst="rect">
            <a:avLst/>
          </a:prstGeom>
        </p:spPr>
      </p:pic>
      <p:pic>
        <p:nvPicPr>
          <p:cNvPr id="1026" name="Picture 2" descr="fNIRS-based BCIs: Can we catch up? | NIRx | fNIRS Systems | NIRS Devices">
            <a:extLst>
              <a:ext uri="{FF2B5EF4-FFF2-40B4-BE49-F238E27FC236}">
                <a16:creationId xmlns:a16="http://schemas.microsoft.com/office/drawing/2014/main" xmlns="" id="{E11A6D86-F7E4-4EC6-B818-F0E5C15B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59" y="2184400"/>
            <a:ext cx="7159599" cy="35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597C476-0C8B-4E6F-9F99-848B28543EAF}"/>
              </a:ext>
            </a:extLst>
          </p:cNvPr>
          <p:cNvSpPr txBox="1"/>
          <p:nvPr/>
        </p:nvSpPr>
        <p:spPr>
          <a:xfrm>
            <a:off x="1404960" y="6550417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https://science.sciencemag.org/content/372/6544/831/tab-pdf, https://autism360.com/news/are-eeg-signals-likely-to-predict-autism/, https://nirx.net/blog-content/2019/10/7/fnirs-based-bcis-can-we-catch-up</a:t>
            </a:r>
          </a:p>
        </p:txBody>
      </p:sp>
    </p:spTree>
    <p:extLst>
      <p:ext uri="{BB962C8B-B14F-4D97-AF65-F5344CB8AC3E}">
        <p14:creationId xmlns:p14="http://schemas.microsoft.com/office/powerpoint/2010/main" val="2896643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BAE7DFCB-1CA1-7F4A-98F2-AE9EC478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GB" altLang="zh-CN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597C476-0C8B-4E6F-9F99-848B28543EAF}"/>
              </a:ext>
            </a:extLst>
          </p:cNvPr>
          <p:cNvSpPr txBox="1"/>
          <p:nvPr/>
        </p:nvSpPr>
        <p:spPr>
          <a:xfrm>
            <a:off x="1590632" y="6350000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Learning Common Time-Frequency-Spatial Patterns for Motor Imagery Classification,  </a:t>
            </a:r>
          </a:p>
        </p:txBody>
      </p:sp>
      <p:pic>
        <p:nvPicPr>
          <p:cNvPr id="10" name="Picture 2" descr="Fig. 1.">
            <a:extLst>
              <a:ext uri="{FF2B5EF4-FFF2-40B4-BE49-F238E27FC236}">
                <a16:creationId xmlns:a16="http://schemas.microsoft.com/office/drawing/2014/main" xmlns="" id="{4ED77FA6-4E40-4082-BE8E-DF7FC85E9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32" y="508000"/>
            <a:ext cx="480207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ig. 2.">
            <a:extLst>
              <a:ext uri="{FF2B5EF4-FFF2-40B4-BE49-F238E27FC236}">
                <a16:creationId xmlns:a16="http://schemas.microsoft.com/office/drawing/2014/main" xmlns="" id="{254F156C-137E-4661-838A-DD43FDB00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02" y="2085711"/>
            <a:ext cx="5835282" cy="407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A7BF857E-2497-4AC1-A96D-FCA6461F983C}"/>
              </a:ext>
            </a:extLst>
          </p:cNvPr>
          <p:cNvSpPr txBox="1"/>
          <p:nvPr/>
        </p:nvSpPr>
        <p:spPr>
          <a:xfrm>
            <a:off x="1590631" y="6565444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 Temporal-Spectral-Based Squeeze-and-Excitation Feature Fusion Network for Motor Imagery EEG Decoding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E84FFA8-DD03-41D8-936C-EBEAF0AB6665}"/>
              </a:ext>
            </a:extLst>
          </p:cNvPr>
          <p:cNvSpPr txBox="1"/>
          <p:nvPr/>
        </p:nvSpPr>
        <p:spPr>
          <a:xfrm>
            <a:off x="6671755" y="777660"/>
            <a:ext cx="541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人工智能助力信號分析</a:t>
            </a:r>
            <a:endParaRPr lang="en-HK" altLang="zh-CN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HK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AI analysis</a:t>
            </a:r>
            <a:endParaRPr 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726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BAE7DFCB-1CA1-7F4A-98F2-AE9EC478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GB" altLang="zh-CN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597C476-0C8B-4E6F-9F99-848B28543EAF}"/>
              </a:ext>
            </a:extLst>
          </p:cNvPr>
          <p:cNvSpPr txBox="1"/>
          <p:nvPr/>
        </p:nvSpPr>
        <p:spPr>
          <a:xfrm>
            <a:off x="686391" y="6466020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Learning Common Time-Frequency-Spatial Patterns for Motor Imagery Classification, 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A7BF857E-2497-4AC1-A96D-FCA6461F983C}"/>
              </a:ext>
            </a:extLst>
          </p:cNvPr>
          <p:cNvSpPr txBox="1"/>
          <p:nvPr/>
        </p:nvSpPr>
        <p:spPr>
          <a:xfrm>
            <a:off x="686391" y="6565444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 Temporal-Spectral-Based Squeeze-and-Excitation Feature Fusion Network for Motor Imagery EEG Decodinghttps://www.bschool.cuhk.edu.hk/chi/china-business-knowledge/artificial-intelligence-wont-solve-everything-tc/</a:t>
            </a:r>
          </a:p>
        </p:txBody>
      </p:sp>
      <p:pic>
        <p:nvPicPr>
          <p:cNvPr id="12" name="Picture 2" descr="Fig. 8.">
            <a:extLst>
              <a:ext uri="{FF2B5EF4-FFF2-40B4-BE49-F238E27FC236}">
                <a16:creationId xmlns:a16="http://schemas.microsoft.com/office/drawing/2014/main" xmlns="" id="{66A565C9-F054-4E27-8FAC-05AB5625E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413123"/>
            <a:ext cx="7517866" cy="22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ig. 9.">
            <a:extLst>
              <a:ext uri="{FF2B5EF4-FFF2-40B4-BE49-F238E27FC236}">
                <a16:creationId xmlns:a16="http://schemas.microsoft.com/office/drawing/2014/main" xmlns="" id="{D61CB903-97E3-48BE-AFA7-30B2C033F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75"/>
          <a:stretch/>
        </p:blipFill>
        <p:spPr bwMode="auto">
          <a:xfrm>
            <a:off x="2087828" y="3697057"/>
            <a:ext cx="3443997" cy="257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人工智能並非萬能– 香港中文大學商學院">
            <a:extLst>
              <a:ext uri="{FF2B5EF4-FFF2-40B4-BE49-F238E27FC236}">
                <a16:creationId xmlns:a16="http://schemas.microsoft.com/office/drawing/2014/main" xmlns="" id="{AE8302E2-A94B-46F6-AED7-4EEC328F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95" y="3818822"/>
            <a:ext cx="4248185" cy="239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931554FE-7F98-418B-A4D3-3A8BE7E95AB4}"/>
              </a:ext>
            </a:extLst>
          </p:cNvPr>
          <p:cNvSpPr txBox="1"/>
          <p:nvPr/>
        </p:nvSpPr>
        <p:spPr>
          <a:xfrm>
            <a:off x="7943815" y="1152907"/>
            <a:ext cx="4248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HK" altLang="zh-CN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HK" altLang="zh-CN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Faster</a:t>
            </a:r>
            <a:r>
              <a:rPr lang="zh-CN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更快</a:t>
            </a:r>
            <a:endParaRPr lang="en-US" altLang="zh-CN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HK" altLang="zh-CN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More Accurate</a:t>
            </a:r>
            <a:r>
              <a:rPr lang="zh-CN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更準確</a:t>
            </a:r>
            <a:endParaRPr lang="en-US" altLang="zh-CN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HK" altLang="zh-CN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More Reliable</a:t>
            </a:r>
            <a:r>
              <a:rPr lang="zh-CN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更穩定</a:t>
            </a:r>
            <a:endParaRPr lang="en-US" altLang="zh-CN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472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BAE7DFCB-1CA1-7F4A-98F2-AE9EC478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GB" altLang="zh-CN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597C476-0C8B-4E6F-9F99-848B28543EAF}"/>
              </a:ext>
            </a:extLst>
          </p:cNvPr>
          <p:cNvSpPr txBox="1"/>
          <p:nvPr/>
        </p:nvSpPr>
        <p:spPr>
          <a:xfrm>
            <a:off x="1590632" y="6350000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Learning Common Time-Frequency-Spatial Patterns for Motor Imagery Classification, 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A7BF857E-2497-4AC1-A96D-FCA6461F983C}"/>
              </a:ext>
            </a:extLst>
          </p:cNvPr>
          <p:cNvSpPr txBox="1"/>
          <p:nvPr/>
        </p:nvSpPr>
        <p:spPr>
          <a:xfrm>
            <a:off x="1590631" y="6565444"/>
            <a:ext cx="11964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 Temporal-Spectral-Based Squeeze-and-Excitation Feature Fusion Network for Motor Imagery EEG Decoding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0E84FFA8-DD03-41D8-936C-EBEAF0AB6665}"/>
              </a:ext>
            </a:extLst>
          </p:cNvPr>
          <p:cNvSpPr txBox="1"/>
          <p:nvPr/>
        </p:nvSpPr>
        <p:spPr>
          <a:xfrm>
            <a:off x="6671755" y="1152907"/>
            <a:ext cx="541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altLang="zh-CN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Neuroimaging</a:t>
            </a:r>
          </a:p>
          <a:p>
            <a:r>
              <a:rPr lang="zh-CN" alt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神經影像技術揭秘人腦運作</a:t>
            </a:r>
            <a:endParaRPr lang="en-US" sz="32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66C81AA-CC89-42B0-AF72-18763407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1884973"/>
            <a:ext cx="6273240" cy="406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DBB669D-4A48-4AAF-9CBE-D226B5A9F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772"/>
          <a:stretch/>
        </p:blipFill>
        <p:spPr>
          <a:xfrm>
            <a:off x="6671919" y="2349024"/>
            <a:ext cx="5415116" cy="318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5A1F4-9CC1-814A-94C5-C52DD793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Application - for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05191A-F050-B34E-B513-4D1F415B4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5754" y="1264555"/>
            <a:ext cx="8915400" cy="3777622"/>
          </a:xfrm>
        </p:spPr>
        <p:txBody>
          <a:bodyPr/>
          <a:lstStyle/>
          <a:p>
            <a:r>
              <a:rPr lang="en-IE" dirty="0">
                <a:hlinkClick r:id="rId2"/>
              </a:rPr>
              <a:t>https://youtu.be/D5fJOFzw3mY</a:t>
            </a:r>
            <a:r>
              <a:rPr lang="en-IE" dirty="0"/>
              <a:t> </a:t>
            </a:r>
          </a:p>
        </p:txBody>
      </p:sp>
      <p:pic>
        <p:nvPicPr>
          <p:cNvPr id="5" name="Picture 4" descr="A picture containing text, indoor, person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1E381F3A-3D46-9444-B8FD-82C39A381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43" y="1651437"/>
            <a:ext cx="6690632" cy="49037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5EC9FE-7A04-5F42-A490-F6157AFE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408539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D688E-49C9-314E-B1A5-EA441E8F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Hand of Hope</a:t>
            </a:r>
            <a:r>
              <a:rPr lang="zh-TW" altLang="en-US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0" i="0" dirty="0">
                <a:solidFill>
                  <a:srgbClr val="666666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希望之手</a:t>
            </a:r>
            <a:endParaRPr lang="en-IE" dirty="0"/>
          </a:p>
        </p:txBody>
      </p:sp>
      <p:pic>
        <p:nvPicPr>
          <p:cNvPr id="6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67DA5BF3-5CA8-C14B-AF1F-269925E8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379706"/>
            <a:ext cx="8915400" cy="3286038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93FC439-ED1B-8A45-9FB4-6D578CCF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766009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D688E-49C9-314E-B1A5-EA441E8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90" y="169537"/>
            <a:ext cx="8911687" cy="1280890"/>
          </a:xfrm>
        </p:spPr>
        <p:txBody>
          <a:bodyPr/>
          <a:lstStyle/>
          <a:p>
            <a:r>
              <a:rPr lang="en-US" dirty="0"/>
              <a:t>Brainwave for Stroke </a:t>
            </a:r>
            <a:r>
              <a:rPr lang="en-IE" dirty="0"/>
              <a:t>R</a:t>
            </a:r>
            <a:r>
              <a:rPr lang="en-US" dirty="0" err="1"/>
              <a:t>e</a:t>
            </a:r>
            <a:r>
              <a:rPr lang="en-US" altLang="zh-CN" dirty="0" err="1"/>
              <a:t>habilitation</a:t>
            </a:r>
            <a:endParaRPr lang="en-I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93FC439-ED1B-8A45-9FB4-6D578CCF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GB" altLang="zh-CN" sz="14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5388C08-A91B-44A3-80B3-38E1C39A9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55225" r="48798"/>
          <a:stretch/>
        </p:blipFill>
        <p:spPr bwMode="auto">
          <a:xfrm>
            <a:off x="2415157" y="1669505"/>
            <a:ext cx="3350193" cy="24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6C608A2-3200-4553-A0F4-8CA1E8942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67453" y="4004835"/>
            <a:ext cx="1245088" cy="22372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6CB9DA-DC49-47F6-AF13-76FA965CA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363" y="1905000"/>
            <a:ext cx="4558427" cy="341882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79AF7D8E-DF2F-4DF8-A6EB-600283FC5D6A}"/>
              </a:ext>
            </a:extLst>
          </p:cNvPr>
          <p:cNvSpPr/>
          <p:nvPr/>
        </p:nvSpPr>
        <p:spPr>
          <a:xfrm>
            <a:off x="1624206" y="5842337"/>
            <a:ext cx="10384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Yuan, Kai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Cheng Chen*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Xin Wang, Winnie Chiu-wing Chu, and Raymond Kai-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yu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Tong. ”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BCI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training effects on chronic stroke correlate with functional reorganization in motor-related regions: A concurrent EEG and fMRI study.” Brain Sciences 11, no. 1 (2021): 56.</a:t>
            </a:r>
          </a:p>
          <a:p>
            <a:pPr algn="just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Cheng, Chen*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Kai Yuan*, Xin Wang, Ahsan Khan, Winnie Chiu-wing Chu, and Raymond Kai-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yu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Tong. ”Neural Correlates of Motor Recovery after Robot-Assisted Training in Chronic Stroke: A Multimodal Neuroimaging Study.” Neural Plasticity 2021 (2021).</a:t>
            </a:r>
          </a:p>
          <a:p>
            <a:pPr algn="just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247298DA-9923-4455-A559-FB6EA8B7130A}"/>
              </a:ext>
            </a:extLst>
          </p:cNvPr>
          <p:cNvGrpSpPr/>
          <p:nvPr/>
        </p:nvGrpSpPr>
        <p:grpSpPr>
          <a:xfrm>
            <a:off x="7904481" y="304800"/>
            <a:ext cx="2550160" cy="1523999"/>
            <a:chOff x="585104" y="1454981"/>
            <a:chExt cx="1908155" cy="1206780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xmlns="" id="{328A396A-8933-469C-9236-19A70BEE984A}"/>
                </a:ext>
              </a:extLst>
            </p:cNvPr>
            <p:cNvSpPr/>
            <p:nvPr/>
          </p:nvSpPr>
          <p:spPr>
            <a:xfrm>
              <a:off x="588604" y="1454981"/>
              <a:ext cx="1763556" cy="1206780"/>
            </a:xfrm>
            <a:prstGeom prst="wedgeEllipseCallout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chemeClr val="accent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0E52780D-64EB-4DB6-849F-2781F2AFEBB8}"/>
                </a:ext>
              </a:extLst>
            </p:cNvPr>
            <p:cNvSpPr txBox="1"/>
            <p:nvPr/>
          </p:nvSpPr>
          <p:spPr>
            <a:xfrm>
              <a:off x="585104" y="1904482"/>
              <a:ext cx="1908155" cy="27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Motor Improvement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6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333125-EEED-E64D-9330-94B27019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Application - for Entertainment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A98F4E7-A9DC-ED45-91C0-32AD7553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GB" altLang="zh-CN" sz="1400" dirty="0"/>
          </a:p>
        </p:txBody>
      </p:sp>
      <p:pic>
        <p:nvPicPr>
          <p:cNvPr id="10" name="图片 9" descr="图片包含 棕色, 男人, 穿着, 桌子&#10;&#10;描述已自动生成">
            <a:extLst>
              <a:ext uri="{FF2B5EF4-FFF2-40B4-BE49-F238E27FC236}">
                <a16:creationId xmlns:a16="http://schemas.microsoft.com/office/drawing/2014/main" xmlns="" id="{9155FD32-880E-422A-81E4-81F1E1F92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062" y="1421454"/>
            <a:ext cx="6855875" cy="51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4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333125-EEED-E64D-9330-94B27019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Application - for Entertainment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C6342C-0AAF-E249-A627-A278C0CE1286}"/>
              </a:ext>
            </a:extLst>
          </p:cNvPr>
          <p:cNvGrpSpPr/>
          <p:nvPr/>
        </p:nvGrpSpPr>
        <p:grpSpPr>
          <a:xfrm>
            <a:off x="2604009" y="1669144"/>
            <a:ext cx="6983982" cy="4711243"/>
            <a:chOff x="2324910" y="428017"/>
            <a:chExt cx="9068273" cy="6117261"/>
          </a:xfrm>
        </p:grpSpPr>
        <p:pic>
          <p:nvPicPr>
            <p:cNvPr id="5" name="Picture 4" descr="A picture containing floor, indoor, wall, playing&#10;&#10;Description generated with very high confidence">
              <a:extLst>
                <a:ext uri="{FF2B5EF4-FFF2-40B4-BE49-F238E27FC236}">
                  <a16:creationId xmlns:a16="http://schemas.microsoft.com/office/drawing/2014/main" xmlns="" id="{17FDEE52-911E-FB4F-A56C-665A04CF9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910" y="428017"/>
              <a:ext cx="9068273" cy="61172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6C87F35-338A-A844-997C-FE1EAA12D15C}"/>
                </a:ext>
              </a:extLst>
            </p:cNvPr>
            <p:cNvSpPr/>
            <p:nvPr/>
          </p:nvSpPr>
          <p:spPr>
            <a:xfrm>
              <a:off x="7443634" y="3548559"/>
              <a:ext cx="178746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B54E2C7-36E7-AE46-A2C0-1729DB5712CE}"/>
                </a:ext>
              </a:extLst>
            </p:cNvPr>
            <p:cNvSpPr/>
            <p:nvPr/>
          </p:nvSpPr>
          <p:spPr>
            <a:xfrm>
              <a:off x="3521575" y="2988266"/>
              <a:ext cx="351178" cy="776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01C0E46-2309-7E40-8D3C-572BA4072D1A}"/>
                </a:ext>
              </a:extLst>
            </p:cNvPr>
            <p:cNvSpPr/>
            <p:nvPr/>
          </p:nvSpPr>
          <p:spPr>
            <a:xfrm rot="1238983">
              <a:off x="3969809" y="3019643"/>
              <a:ext cx="351178" cy="776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A98F4E7-A9DC-ED45-91C0-32AD7553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392427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8" y="-1283"/>
            <a:ext cx="12298878" cy="6918120"/>
          </a:xfrm>
        </p:spPr>
      </p:pic>
    </p:spTree>
    <p:extLst>
      <p:ext uri="{BB962C8B-B14F-4D97-AF65-F5344CB8AC3E}">
        <p14:creationId xmlns:p14="http://schemas.microsoft.com/office/powerpoint/2010/main" val="1619006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625" y="2105561"/>
            <a:ext cx="11334750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Demo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E24F8852-920F-7C43-9997-2BFF7261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5082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919288" y="141669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Location and nomenclature of the intermediate 10% electrodes, as standardized by the American Electroencephalographic Society. (Redrawn from </a:t>
            </a:r>
            <a:r>
              <a:rPr lang="en-US" altLang="zh-CN" sz="1800" dirty="0" err="1">
                <a:latin typeface="Times New Roman" panose="02020603050405020304" pitchFamily="18" charset="0"/>
                <a:ea typeface="宋体" panose="02010600030101010101" pitchFamily="2" charset="-122"/>
              </a:rPr>
              <a:t>Sharbrough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</a:rPr>
              <a:t>, 1991.).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7FBD657-10DF-3146-B26B-123A757D699E}"/>
              </a:ext>
            </a:extLst>
          </p:cNvPr>
          <p:cNvGrpSpPr/>
          <p:nvPr/>
        </p:nvGrpSpPr>
        <p:grpSpPr>
          <a:xfrm>
            <a:off x="1550864" y="1152907"/>
            <a:ext cx="6320118" cy="5489221"/>
            <a:chOff x="2759729" y="1152907"/>
            <a:chExt cx="6320118" cy="5489221"/>
          </a:xfrm>
        </p:grpSpPr>
        <p:pic>
          <p:nvPicPr>
            <p:cNvPr id="38916" name="Picture 2" descr="Retur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729" y="1152907"/>
              <a:ext cx="6320118" cy="5489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250930ED-4E2C-204C-9E51-665F5AC8172B}"/>
                </a:ext>
              </a:extLst>
            </p:cNvPr>
            <p:cNvSpPr/>
            <p:nvPr/>
          </p:nvSpPr>
          <p:spPr>
            <a:xfrm>
              <a:off x="4693024" y="3682364"/>
              <a:ext cx="510988" cy="5109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6B9D3940-0466-474E-ABFD-2300F3E30090}"/>
                </a:ext>
              </a:extLst>
            </p:cNvPr>
            <p:cNvSpPr/>
            <p:nvPr/>
          </p:nvSpPr>
          <p:spPr>
            <a:xfrm>
              <a:off x="6638715" y="3695811"/>
              <a:ext cx="510988" cy="5109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165F999-CBF4-6642-9269-E89417535E52}"/>
                </a:ext>
              </a:extLst>
            </p:cNvPr>
            <p:cNvSpPr/>
            <p:nvPr/>
          </p:nvSpPr>
          <p:spPr>
            <a:xfrm>
              <a:off x="4198564" y="3177034"/>
              <a:ext cx="3442447" cy="1548542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01B6F22B-5D0C-F84A-890E-F34041C67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67" y="1741606"/>
            <a:ext cx="3679640" cy="388151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411ADAEE-9698-734F-A7C6-F19C58F2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379267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D09B8BA-5DF9-E848-88F8-1B395C70E529}"/>
              </a:ext>
            </a:extLst>
          </p:cNvPr>
          <p:cNvGrpSpPr/>
          <p:nvPr/>
        </p:nvGrpSpPr>
        <p:grpSpPr>
          <a:xfrm>
            <a:off x="4044876" y="1352050"/>
            <a:ext cx="6230850" cy="4153900"/>
            <a:chOff x="1638986" y="362617"/>
            <a:chExt cx="9021233" cy="60141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986" y="362617"/>
              <a:ext cx="9021233" cy="601415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1829220">
              <a:off x="6698230" y="2987015"/>
              <a:ext cx="1276003" cy="3992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A4C8EC7A-FF4A-7544-BC16-B76C20FB69EA}"/>
              </a:ext>
            </a:extLst>
          </p:cNvPr>
          <p:cNvCxnSpPr>
            <a:cxnSpLocks/>
          </p:cNvCxnSpPr>
          <p:nvPr/>
        </p:nvCxnSpPr>
        <p:spPr>
          <a:xfrm flipH="1">
            <a:off x="8866651" y="2308485"/>
            <a:ext cx="178383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F307E87-DC16-9A44-8DB7-807422913587}"/>
              </a:ext>
            </a:extLst>
          </p:cNvPr>
          <p:cNvCxnSpPr>
            <a:cxnSpLocks/>
          </p:cNvCxnSpPr>
          <p:nvPr/>
        </p:nvCxnSpPr>
        <p:spPr>
          <a:xfrm>
            <a:off x="2953062" y="4559508"/>
            <a:ext cx="1923768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2C1CE9-EFE3-FA47-8912-1B0D6E3D7FCA}"/>
              </a:ext>
            </a:extLst>
          </p:cNvPr>
          <p:cNvSpPr txBox="1"/>
          <p:nvPr/>
        </p:nvSpPr>
        <p:spPr>
          <a:xfrm>
            <a:off x="10777927" y="2123819"/>
            <a:ext cx="178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electrodes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E139F8B-69D7-754C-9CF6-600E8619B6AE}"/>
              </a:ext>
            </a:extLst>
          </p:cNvPr>
          <p:cNvSpPr/>
          <p:nvPr/>
        </p:nvSpPr>
        <p:spPr>
          <a:xfrm>
            <a:off x="1599494" y="4374842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amplifiers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DE34A6A-E6EF-6F49-9F33-FBDD02387836}"/>
              </a:ext>
            </a:extLst>
          </p:cNvPr>
          <p:cNvCxnSpPr>
            <a:cxnSpLocks/>
          </p:cNvCxnSpPr>
          <p:nvPr/>
        </p:nvCxnSpPr>
        <p:spPr>
          <a:xfrm>
            <a:off x="2903397" y="2183779"/>
            <a:ext cx="1923768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96A859-2EE3-1746-AD94-CB42956F98BC}"/>
              </a:ext>
            </a:extLst>
          </p:cNvPr>
          <p:cNvSpPr/>
          <p:nvPr/>
        </p:nvSpPr>
        <p:spPr>
          <a:xfrm>
            <a:off x="1549829" y="1999113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computer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B5C50B55-A409-674E-84C6-B7D01DF6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4098056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976" y="1081836"/>
            <a:ext cx="9670974" cy="4556643"/>
            <a:chOff x="870333" y="620517"/>
            <a:chExt cx="9670974" cy="45566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956" y="1355076"/>
              <a:ext cx="3136135" cy="23521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434" y="1222872"/>
              <a:ext cx="3404211" cy="25531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268" y="1344058"/>
              <a:ext cx="3194890" cy="23961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33" y="620517"/>
              <a:ext cx="1432192" cy="14321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39818" y="3690651"/>
              <a:ext cx="2511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TW" b="1" dirty="0"/>
                <a:t>‘</a:t>
              </a:r>
              <a:r>
                <a:rPr lang="zh-TW" altLang="en-US" b="1" dirty="0"/>
                <a:t>滴</a:t>
              </a:r>
              <a:r>
                <a:rPr lang="en-GB" altLang="zh-TW" b="1" dirty="0"/>
                <a:t>’</a:t>
              </a:r>
              <a:r>
                <a:rPr lang="zh-TW" altLang="en-US" b="1" dirty="0"/>
                <a:t>聲過後，集中註意力思考方向</a:t>
              </a:r>
              <a:endParaRPr lang="en-US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44738" y="3721865"/>
              <a:ext cx="2511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恭喜你，思考正確，小球朝正確方向滾動</a:t>
              </a:r>
              <a:r>
                <a:rPr lang="en-US" altLang="zh-TW" b="1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zh-TW" altLang="en-US" b="1" dirty="0"/>
                <a:t>準備</a:t>
              </a:r>
              <a:r>
                <a:rPr lang="zh-TW" alt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思考下一輪</a:t>
              </a:r>
              <a:r>
                <a:rPr lang="en-US" altLang="zh-TW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29461" y="3699832"/>
              <a:ext cx="25118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/>
                <a:t>很抱歉，思考錯誤，小球會先向你所想方向滾動，然後會滾到原位，準備重新開始思考這</a:t>
              </a:r>
              <a:r>
                <a:rPr lang="zh-TW" alt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一</a:t>
              </a:r>
              <a:r>
                <a:rPr lang="zh-TW" altLang="en-US" b="1" dirty="0"/>
                <a:t>輪。</a:t>
              </a:r>
              <a:endParaRPr lang="en-US" b="1" dirty="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B928121F-FA12-E84D-829B-E1C6B15D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27723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624648" y="198712"/>
            <a:ext cx="2897421" cy="6584362"/>
            <a:chOff x="4153555" y="536463"/>
            <a:chExt cx="2343801" cy="5326266"/>
          </a:xfrm>
        </p:grpSpPr>
        <p:grpSp>
          <p:nvGrpSpPr>
            <p:cNvPr id="44" name="Group 43"/>
            <p:cNvGrpSpPr/>
            <p:nvPr/>
          </p:nvGrpSpPr>
          <p:grpSpPr>
            <a:xfrm>
              <a:off x="4153555" y="1337317"/>
              <a:ext cx="2266720" cy="3380342"/>
              <a:chOff x="4153555" y="1337317"/>
              <a:chExt cx="2266720" cy="3380342"/>
            </a:xfrm>
          </p:grpSpPr>
          <p:grpSp>
            <p:nvGrpSpPr>
              <p:cNvPr id="8" name="Group 7"/>
              <p:cNvGrpSpPr/>
              <p:nvPr/>
            </p:nvGrpSpPr>
            <p:grpSpPr>
              <a:xfrm rot="16200000">
                <a:off x="3711964" y="2370880"/>
                <a:ext cx="3292208" cy="1288973"/>
                <a:chOff x="1046602" y="2049136"/>
                <a:chExt cx="3292208" cy="1288973"/>
              </a:xfrm>
            </p:grpSpPr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1046602" y="3272010"/>
                  <a:ext cx="1167788" cy="0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rot="10800000">
                  <a:off x="2104221" y="2049136"/>
                  <a:ext cx="18361" cy="1077815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rot="10800000" flipH="1">
                  <a:off x="2265802" y="2054646"/>
                  <a:ext cx="1000699" cy="14686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rot="10800000" flipH="1" flipV="1">
                  <a:off x="3158168" y="2179501"/>
                  <a:ext cx="26738" cy="1158608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rot="10800000" flipH="1" flipV="1">
                  <a:off x="3312404" y="3259154"/>
                  <a:ext cx="1026406" cy="11019"/>
                </a:xfrm>
                <a:prstGeom prst="straightConnector1">
                  <a:avLst/>
                </a:prstGeom>
                <a:ln w="57150">
                  <a:solidFill>
                    <a:srgbClr val="92D050"/>
                  </a:solidFill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 rot="16200000">
                <a:off x="3206104" y="2307533"/>
                <a:ext cx="3338112" cy="1443210"/>
                <a:chOff x="2620178" y="1463408"/>
                <a:chExt cx="3338112" cy="1443210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rot="10800000" flipH="1">
                  <a:off x="2620178" y="2875402"/>
                  <a:ext cx="475562" cy="0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3093904" y="1509311"/>
                  <a:ext cx="0" cy="1397307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3048001" y="1494625"/>
                  <a:ext cx="2262129" cy="1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5328492" y="1463408"/>
                  <a:ext cx="0" cy="1397307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0800000" flipH="1">
                  <a:off x="5308290" y="2829498"/>
                  <a:ext cx="650000" cy="0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 rot="16200000">
                <a:off x="4090207" y="2387591"/>
                <a:ext cx="3380342" cy="1279794"/>
                <a:chOff x="2631195" y="2510009"/>
                <a:chExt cx="3380342" cy="1279794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631195" y="3732882"/>
                  <a:ext cx="1511147" cy="0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4127653" y="2544896"/>
                  <a:ext cx="0" cy="1230219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096438" y="2510009"/>
                  <a:ext cx="288275" cy="0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4346155" y="2510011"/>
                  <a:ext cx="0" cy="1279792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H="1">
                  <a:off x="4303922" y="3742062"/>
                  <a:ext cx="1707615" cy="0"/>
                </a:xfrm>
                <a:prstGeom prst="line">
                  <a:avLst/>
                </a:prstGeom>
                <a:ln w="762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94761" y="4924459"/>
              <a:ext cx="923701" cy="93827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882" y="536463"/>
              <a:ext cx="1125474" cy="864823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43" y="3945467"/>
            <a:ext cx="2694437" cy="1807468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xmlns="" id="{D8A613F6-3DC9-5340-88CD-00E1E7C8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880615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645" y="1506855"/>
            <a:ext cx="11334750" cy="37338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39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Start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F57AEC35-1DE7-3948-AB5D-6C7CF62B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1196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6311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367" y="666851"/>
            <a:ext cx="11555674" cy="1800926"/>
          </a:xfrm>
        </p:spPr>
        <p:txBody>
          <a:bodyPr>
            <a:noAutofit/>
          </a:bodyPr>
          <a:lstStyle/>
          <a:p>
            <a:r>
              <a:rPr lang="en-IE" altLang="zh-TW" sz="2800" dirty="0"/>
              <a:t>Brain-wave Control Technology for Healthcare or Entertainment</a:t>
            </a:r>
            <a:br>
              <a:rPr lang="en-IE" altLang="zh-TW" sz="2800" dirty="0"/>
            </a:br>
            <a:r>
              <a:rPr lang="zh-TW" altLang="en-US" sz="2800" dirty="0"/>
              <a:t>可應用於娛樂或醫療的腦電波控制技術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977" y="3879469"/>
            <a:ext cx="6773088" cy="238438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Raymond Tong 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湯啟宇教授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and Chairman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Engineering,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Chinese University of Hong Kong</a:t>
            </a:r>
          </a:p>
          <a:p>
            <a:r>
              <a:rPr lang="en-HK" altLang="zh-TW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香港中文大學 生物醫學工程學學系主任）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27.10.2021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C45E5E-DBE9-EE40-B731-7055AE2E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165" y="400999"/>
            <a:ext cx="2851496" cy="779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7DB4CF-0910-F04D-91D8-946B6A3D47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4506" y="440911"/>
            <a:ext cx="4496183" cy="808666"/>
          </a:xfrm>
          <a:prstGeom prst="rect">
            <a:avLst/>
          </a:prstGeom>
        </p:spPr>
      </p:pic>
      <p:pic>
        <p:nvPicPr>
          <p:cNvPr id="8" name="图片 9" descr="图片包含 棕色, 男人, 穿着, 桌子&#10;&#10;描述已自动生成">
            <a:extLst>
              <a:ext uri="{FF2B5EF4-FFF2-40B4-BE49-F238E27FC236}">
                <a16:creationId xmlns:a16="http://schemas.microsoft.com/office/drawing/2014/main" xmlns="" id="{E8FF8164-60D3-4E01-A611-2CADAAB781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79" y="2653313"/>
            <a:ext cx="4390404" cy="32928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023AEB-D91E-48D3-992C-B9F3C4FEE9A0}"/>
              </a:ext>
            </a:extLst>
          </p:cNvPr>
          <p:cNvSpPr txBox="1"/>
          <p:nvPr/>
        </p:nvSpPr>
        <p:spPr>
          <a:xfrm>
            <a:off x="662651" y="2809000"/>
            <a:ext cx="6634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550005"/>
                </a:solidFill>
                <a:effectLst/>
                <a:latin typeface="Verdana" panose="020B0604030504040204" pitchFamily="34" charset="0"/>
              </a:rPr>
              <a:t>The Joseph Needham Foundation for Science and </a:t>
            </a:r>
            <a:r>
              <a:rPr lang="en-US" b="1" i="0" dirty="0" err="1">
                <a:solidFill>
                  <a:srgbClr val="550005"/>
                </a:solidFill>
                <a:effectLst/>
                <a:latin typeface="Verdana" panose="020B0604030504040204" pitchFamily="34" charset="0"/>
              </a:rPr>
              <a:t>Civilisation</a:t>
            </a:r>
            <a:r>
              <a:rPr lang="en-US" b="1" i="0" dirty="0">
                <a:solidFill>
                  <a:srgbClr val="550005"/>
                </a:solidFill>
                <a:effectLst/>
                <a:latin typeface="Verdana" panose="020B0604030504040204" pitchFamily="34" charset="0"/>
              </a:rPr>
              <a:t> (Public Lectures on STEM Education)</a:t>
            </a:r>
          </a:p>
          <a:p>
            <a:r>
              <a:rPr lang="zh-TW" altLang="en-US" b="1" i="0" dirty="0">
                <a:solidFill>
                  <a:srgbClr val="550005"/>
                </a:solidFill>
                <a:effectLst/>
                <a:latin typeface="Verdana" panose="020B0604030504040204" pitchFamily="34" charset="0"/>
              </a:rPr>
              <a:t>李約瑟科技與文明基金會</a:t>
            </a:r>
            <a:r>
              <a:rPr lang="en-US" altLang="zh-TW" b="1" i="0" dirty="0">
                <a:solidFill>
                  <a:srgbClr val="550005"/>
                </a:solidFill>
                <a:effectLst/>
                <a:latin typeface="Verdana" panose="020B0604030504040204" pitchFamily="34" charset="0"/>
              </a:rPr>
              <a:t>STEM</a:t>
            </a:r>
            <a:r>
              <a:rPr lang="zh-TW" altLang="en-US" b="1" i="0" dirty="0">
                <a:solidFill>
                  <a:srgbClr val="550005"/>
                </a:solidFill>
                <a:effectLst/>
                <a:latin typeface="Verdana" panose="020B0604030504040204" pitchFamily="34" charset="0"/>
              </a:rPr>
              <a:t>教育公開講座</a:t>
            </a:r>
          </a:p>
          <a:p>
            <a:pPr algn="l"/>
            <a:endParaRPr lang="en-US" b="1" i="0" dirty="0">
              <a:solidFill>
                <a:srgbClr val="550005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5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09800" y="465139"/>
            <a:ext cx="9537700" cy="1938337"/>
          </a:xfrm>
        </p:spPr>
        <p:txBody>
          <a:bodyPr/>
          <a:lstStyle/>
          <a:p>
            <a:r>
              <a:rPr lang="en-US" altLang="zh-CN" sz="2400" u="sng" dirty="0">
                <a:ea typeface="宋体" panose="02010600030101010101" pitchFamily="2" charset="-122"/>
                <a:hlinkClick r:id="rId2"/>
              </a:rPr>
              <a:t>Brain Anatomy Function</a:t>
            </a:r>
            <a:br>
              <a:rPr lang="en-US" altLang="zh-CN" sz="2400" u="sng" dirty="0">
                <a:ea typeface="宋体" panose="02010600030101010101" pitchFamily="2" charset="-122"/>
                <a:hlinkClick r:id="rId2"/>
              </a:rPr>
            </a:br>
            <a:r>
              <a:rPr lang="en-US" altLang="zh-CN" sz="2400" u="sng" dirty="0">
                <a:ea typeface="宋体" panose="02010600030101010101" pitchFamily="2" charset="-122"/>
              </a:rPr>
              <a:t>https://</a:t>
            </a:r>
            <a:r>
              <a:rPr lang="en-US" altLang="zh-CN" sz="2400" u="sng" dirty="0" err="1">
                <a:ea typeface="宋体" panose="02010600030101010101" pitchFamily="2" charset="-122"/>
              </a:rPr>
              <a:t>www.youtube.com</a:t>
            </a:r>
            <a:r>
              <a:rPr lang="en-US" altLang="zh-CN" sz="2400" u="sng" dirty="0">
                <a:ea typeface="宋体" panose="02010600030101010101" pitchFamily="2" charset="-122"/>
              </a:rPr>
              <a:t>/</a:t>
            </a:r>
            <a:r>
              <a:rPr lang="en-US" altLang="zh-CN" sz="2400" u="sng" dirty="0" err="1">
                <a:ea typeface="宋体" panose="02010600030101010101" pitchFamily="2" charset="-122"/>
              </a:rPr>
              <a:t>watch?v</a:t>
            </a:r>
            <a:r>
              <a:rPr lang="en-US" altLang="zh-CN" sz="2400" u="sng" dirty="0">
                <a:ea typeface="宋体" panose="02010600030101010101" pitchFamily="2" charset="-122"/>
              </a:rPr>
              <a:t>=HVGlfcP3ATI</a:t>
            </a:r>
            <a:br>
              <a:rPr lang="en-US" altLang="zh-CN" sz="2400" u="sng" dirty="0">
                <a:ea typeface="宋体" panose="02010600030101010101" pitchFamily="2" charset="-122"/>
              </a:rPr>
            </a:br>
            <a:r>
              <a:rPr lang="en-US" altLang="zh-CN" sz="2400" dirty="0">
                <a:ea typeface="宋体" panose="02010600030101010101" pitchFamily="2" charset="-122"/>
              </a:rPr>
              <a:t/>
            </a:r>
            <a:br>
              <a:rPr lang="en-US" altLang="zh-CN" sz="2400" dirty="0">
                <a:ea typeface="宋体" panose="02010600030101010101" pitchFamily="2" charset="-122"/>
              </a:rPr>
            </a:br>
            <a:endParaRPr lang="en-US" altLang="zh-CN" sz="2400" dirty="0">
              <a:ea typeface="宋体" panose="02010600030101010101" pitchFamily="2" charset="-122"/>
            </a:endParaRPr>
          </a:p>
        </p:txBody>
      </p:sp>
      <p:pic>
        <p:nvPicPr>
          <p:cNvPr id="143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25926" r="37486" b="24074"/>
          <a:stretch>
            <a:fillRect/>
          </a:stretch>
        </p:blipFill>
        <p:spPr>
          <a:xfrm>
            <a:off x="2895600" y="2057400"/>
            <a:ext cx="6731000" cy="4038600"/>
          </a:xfrm>
          <a:noFill/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746198B-DE7A-274B-96EE-2D75929E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88380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9" y="624110"/>
            <a:ext cx="8048367" cy="587948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182EC0-C7F5-AF45-AA73-558C340E77CB}"/>
              </a:ext>
            </a:extLst>
          </p:cNvPr>
          <p:cNvSpPr/>
          <p:nvPr/>
        </p:nvSpPr>
        <p:spPr>
          <a:xfrm>
            <a:off x="2290119" y="3087973"/>
            <a:ext cx="1157619" cy="4347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B4C2958-8FBE-0547-BF24-9CDBD1C4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33025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KY TONG</a:t>
            </a:r>
          </a:p>
        </p:txBody>
      </p:sp>
      <p:pic>
        <p:nvPicPr>
          <p:cNvPr id="15365" name="Picture 3075" descr="eeg-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783977"/>
            <a:ext cx="7943424" cy="8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076" descr="eeg-se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064867"/>
            <a:ext cx="69262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altLang="zh-TW" sz="3200" dirty="0"/>
              <a:t>Brainwave </a:t>
            </a:r>
            <a:r>
              <a:rPr lang="zh-TW" altLang="en-US" sz="3200" dirty="0"/>
              <a:t>腦電</a:t>
            </a:r>
            <a:endParaRPr lang="en-US" sz="32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F9A014F-BF85-F04C-8097-75DDFBF1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GB" altLang="zh-CN" sz="1400" dirty="0"/>
          </a:p>
        </p:txBody>
      </p:sp>
    </p:spTree>
    <p:extLst>
      <p:ext uri="{BB962C8B-B14F-4D97-AF65-F5344CB8AC3E}">
        <p14:creationId xmlns:p14="http://schemas.microsoft.com/office/powerpoint/2010/main" val="170673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779495" y="709200"/>
            <a:ext cx="9569824" cy="1128619"/>
          </a:xfrm>
        </p:spPr>
        <p:txBody>
          <a:bodyPr>
            <a:normAutofit fontScale="90000"/>
          </a:bodyPr>
          <a:lstStyle/>
          <a:p>
            <a:r>
              <a:rPr lang="en-US" altLang="zh-CN" sz="2800" dirty="0">
                <a:ea typeface="宋体" panose="02010600030101010101" pitchFamily="2" charset="-122"/>
              </a:rPr>
              <a:t>EEG biofeedback – Cat ears in Japan</a:t>
            </a:r>
            <a:br>
              <a:rPr lang="en-US" altLang="zh-CN" sz="2800" dirty="0">
                <a:ea typeface="宋体" panose="02010600030101010101" pitchFamily="2" charset="-122"/>
              </a:rPr>
            </a:br>
            <a:r>
              <a:rPr lang="en-US" altLang="zh-CN" sz="2800" dirty="0">
                <a:ea typeface="宋体" panose="02010600030101010101" pitchFamily="2" charset="-122"/>
                <a:hlinkClick r:id="rId2"/>
              </a:rPr>
              <a:t>https://www.youtube.com/watch?v=JblMzmAyLW8</a:t>
            </a:r>
            <a:r>
              <a:rPr lang="en-US" altLang="zh-CN" sz="2800" dirty="0">
                <a:ea typeface="宋体" panose="02010600030101010101" pitchFamily="2" charset="-122"/>
              </a:rPr>
              <a:t/>
            </a:r>
            <a:br>
              <a:rPr lang="en-US" altLang="zh-CN" sz="2800" dirty="0">
                <a:ea typeface="宋体" panose="02010600030101010101" pitchFamily="2" charset="-122"/>
              </a:rPr>
            </a:br>
            <a:endParaRPr lang="en-US" altLang="zh-CN" sz="2800" dirty="0">
              <a:ea typeface="宋体" panose="02010600030101010101" pitchFamily="2" charset="-122"/>
            </a:endParaRP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7F7DE61-9784-4A6C-9ECA-F8255A2C703D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GB" altLang="zh-CN" sz="1400"/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1678" r="40198" b="17665"/>
          <a:stretch>
            <a:fillRect/>
          </a:stretch>
        </p:blipFill>
        <p:spPr bwMode="auto">
          <a:xfrm>
            <a:off x="4392707" y="1837819"/>
            <a:ext cx="434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5473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37B4622-A712-4246-815D-C0BDAC52C0A2}" type="slidenum">
              <a:rPr lang="en-GB" altLang="zh-CN" sz="1400"/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GB" altLang="zh-CN" sz="1400" dirty="0"/>
          </a:p>
        </p:txBody>
      </p:sp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2032000" y="81121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zh-CN" sz="24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83" y="191620"/>
            <a:ext cx="6397437" cy="63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9181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258</TotalTime>
  <Words>430</Words>
  <Application>Microsoft Office PowerPoint</Application>
  <PresentationFormat>寬螢幕</PresentationFormat>
  <Paragraphs>75</Paragraphs>
  <Slides>25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5" baseType="lpstr">
      <vt:lpstr>宋体</vt:lpstr>
      <vt:lpstr>幼圆</vt:lpstr>
      <vt:lpstr>微軟正黑體</vt:lpstr>
      <vt:lpstr>Arial</vt:lpstr>
      <vt:lpstr>Calibri</vt:lpstr>
      <vt:lpstr>Century Gothic</vt:lpstr>
      <vt:lpstr>Times New Roman</vt:lpstr>
      <vt:lpstr>Verdana</vt:lpstr>
      <vt:lpstr>Wingdings 3</vt:lpstr>
      <vt:lpstr>Wisp</vt:lpstr>
      <vt:lpstr>PowerPoint 簡報</vt:lpstr>
      <vt:lpstr>PowerPoint 簡報</vt:lpstr>
      <vt:lpstr>PowerPoint 簡報</vt:lpstr>
      <vt:lpstr>Brain-wave Control Technology for Healthcare or Entertainment 可應用於娛樂或醫療的腦電波控制技術</vt:lpstr>
      <vt:lpstr>Brain Anatomy Function https://www.youtube.com/watch?v=HVGlfcP3ATI  </vt:lpstr>
      <vt:lpstr>PowerPoint 簡報</vt:lpstr>
      <vt:lpstr>Brainwave 腦電</vt:lpstr>
      <vt:lpstr>EEG biofeedback – Cat ears in Japan https://www.youtube.com/watch?v=JblMzmAyLW8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Application - for Healthcare</vt:lpstr>
      <vt:lpstr>Hand of Hope 希望之手</vt:lpstr>
      <vt:lpstr>Brainwave for Stroke Rehabilitation</vt:lpstr>
      <vt:lpstr>Application - for Entertainment</vt:lpstr>
      <vt:lpstr>Application - for Entertainment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用腦電念力控制小球移動</dc:title>
  <dc:creator>Choi Yin Cathy LAU (ELE)</dc:creator>
  <cp:lastModifiedBy>LAM Benedict YH</cp:lastModifiedBy>
  <cp:revision>43</cp:revision>
  <dcterms:created xsi:type="dcterms:W3CDTF">2017-05-24T07:42:31Z</dcterms:created>
  <dcterms:modified xsi:type="dcterms:W3CDTF">2021-10-25T03:10:16Z</dcterms:modified>
</cp:coreProperties>
</file>